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8" r:id="rId3"/>
    <p:sldId id="259" r:id="rId4"/>
    <p:sldId id="260" r:id="rId5"/>
    <p:sldId id="261" r:id="rId6"/>
    <p:sldId id="311" r:id="rId7"/>
    <p:sldId id="262" r:id="rId8"/>
    <p:sldId id="324" r:id="rId9"/>
    <p:sldId id="263" r:id="rId10"/>
    <p:sldId id="264" r:id="rId11"/>
    <p:sldId id="265" r:id="rId12"/>
    <p:sldId id="312" r:id="rId13"/>
    <p:sldId id="313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14" r:id="rId25"/>
    <p:sldId id="315" r:id="rId26"/>
    <p:sldId id="316" r:id="rId27"/>
    <p:sldId id="317" r:id="rId28"/>
    <p:sldId id="319" r:id="rId29"/>
    <p:sldId id="318" r:id="rId30"/>
    <p:sldId id="320" r:id="rId31"/>
    <p:sldId id="321" r:id="rId32"/>
    <p:sldId id="323" r:id="rId33"/>
    <p:sldId id="322" r:id="rId34"/>
    <p:sldId id="288" r:id="rId35"/>
    <p:sldId id="289" r:id="rId36"/>
    <p:sldId id="290" r:id="rId37"/>
    <p:sldId id="291" r:id="rId38"/>
    <p:sldId id="292" r:id="rId39"/>
    <p:sldId id="293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50"/>
      <p:bold r:id="rId51"/>
      <p:italic r:id="rId52"/>
      <p:boldItalic r:id="rId53"/>
    </p:embeddedFont>
    <p:embeddedFont>
      <p:font typeface="Lobster" pitchFamily="2" charset="77"/>
      <p:regular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/>
    <p:restoredTop sz="94726"/>
  </p:normalViewPr>
  <p:slideViewPr>
    <p:cSldViewPr snapToGrid="0">
      <p:cViewPr varScale="1">
        <p:scale>
          <a:sx n="154" d="100"/>
          <a:sy n="154" d="100"/>
        </p:scale>
        <p:origin x="100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e.com/career-advice/20-programming-languages-that-developers-love-the-most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ad75d198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ad75d198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ad75d198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ad75d198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</a:t>
            </a:r>
            <a:r>
              <a:rPr lang="en" dirty="0" err="1"/>
              <a:t>Thonny</a:t>
            </a:r>
            <a:r>
              <a:rPr lang="en" dirty="0"/>
              <a:t>, a beginner Python IDE. Happens to be running on a MacBook Pro, but same for other OSes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ad75d198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ad75d198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ad75d198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ad75d198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hamburger menu in the lower right corner and select install micropython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ad75d198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ad75d198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RPi will disconnect when this is done, then reconnect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ad75d198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ad75d198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connect to the Pico. Again, open the hamburger menu. Notice these are both really the same, so it doesn’t matter which we choose.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ad75d198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ad75d198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ad75d198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ad75d198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ad75d198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ad75d198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b5bd80c8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b5bd80c8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d440c170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d440c170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ad75d19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ad75d19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87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b5bd80c8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b5bd80c8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b5bd80c8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b5bd80c8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b5bd80c8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b5bd80c8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b5bd80c8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b5bd80c8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b5bd80c8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b5bd80c8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d440c170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d440c170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ffefaa83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ffefaa83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ffefaa83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ffefaa83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ffefaa83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ffefaa83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ffefaa836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ffefaa836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ffefaa836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ffefaa836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https://www.dice.com/career-advice/20-programming-languages-that-developers-love-the-most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ad75d198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ad75d198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ad75d198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ad75d198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ad75d198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ad75d198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ad75d198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ad75d198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440c170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d440c170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b5bd80c8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b5bd80c8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38670255-140F-91F5-C554-2B26F22E0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b5bd80c8e_0_46:notes">
            <a:extLst>
              <a:ext uri="{FF2B5EF4-FFF2-40B4-BE49-F238E27FC236}">
                <a16:creationId xmlns:a16="http://schemas.microsoft.com/office/drawing/2014/main" id="{EA1D35B9-5448-D027-C9B2-EF16411A71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b5bd80c8e_0_46:notes">
            <a:extLst>
              <a:ext uri="{FF2B5EF4-FFF2-40B4-BE49-F238E27FC236}">
                <a16:creationId xmlns:a16="http://schemas.microsoft.com/office/drawing/2014/main" id="{74EC8B0F-08CA-3E18-E169-2969867EC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988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b5bd80c8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b5bd80c8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ad75d198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ad75d198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ad75d198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ad75d198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raspberrypi.org/en/projects/getting-started-with-the-pico/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eeedstudio.com/XIAO-RP204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projects.raspberrypi.org/en/projects/getting-started-with-the-pico/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rp2/quickref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e.com/career-advice/cobol-developers-last-great-task-transitioning-away-from-i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e.com/career-advice/cobol-developers-last-great-task-transitioning-away-from-i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raspberrypi.org/en/projects/getting-started-with-the-pico/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017325"/>
            <a:ext cx="3192000" cy="19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 to the Raspberry Pi Pico</a:t>
            </a:r>
            <a:endParaRPr sz="4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Steven Knudsen, PhD PEng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knud@ualberta.ca</a:t>
            </a:r>
            <a:endParaRPr dirty="0"/>
          </a:p>
        </p:txBody>
      </p:sp>
      <p:sp>
        <p:nvSpPr>
          <p:cNvPr id="3" name="Google Shape;63;p13">
            <a:extLst>
              <a:ext uri="{FF2B5EF4-FFF2-40B4-BE49-F238E27FC236}">
                <a16:creationId xmlns:a16="http://schemas.microsoft.com/office/drawing/2014/main" id="{0E833F48-9060-B596-8FE3-FAA373C6CB32}"/>
              </a:ext>
            </a:extLst>
          </p:cNvPr>
          <p:cNvSpPr txBox="1">
            <a:spLocks/>
          </p:cNvSpPr>
          <p:nvPr/>
        </p:nvSpPr>
        <p:spPr>
          <a:xfrm>
            <a:off x="6078759" y="0"/>
            <a:ext cx="3054600" cy="101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" sz="2400" dirty="0" err="1">
                <a:solidFill>
                  <a:schemeClr val="bg1">
                    <a:lumMod val="85000"/>
                  </a:schemeClr>
                </a:solidFill>
              </a:rPr>
              <a:t>AlbertaLoop</a:t>
            </a:r>
            <a:r>
              <a:rPr lang="en" sz="2400" dirty="0">
                <a:solidFill>
                  <a:schemeClr val="bg1">
                    <a:lumMod val="85000"/>
                  </a:schemeClr>
                </a:solidFill>
              </a:rPr>
              <a:t> Mechatronics Showdown 2025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78012" y="688750"/>
            <a:ext cx="6311325" cy="42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693425" y="4527000"/>
            <a:ext cx="568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https://projects.raspberrypi.org/en/projects/getting-started-with-the-pico/1</a:t>
            </a: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Pico on breadboard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RPi Pico Pins</a:t>
            </a:r>
            <a:endParaRPr dirty="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975" y="0"/>
            <a:ext cx="5490276" cy="50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A6C2-27B3-136F-D639-AD1F2079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XIAO RP2040 and Expansion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36C9-1E67-4E2A-CD57-A66E44BA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66" t="3383" r="9511" b="9828"/>
          <a:stretch/>
        </p:blipFill>
        <p:spPr>
          <a:xfrm>
            <a:off x="4672586" y="1163573"/>
            <a:ext cx="4448095" cy="3664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B7A5A-3212-A582-CF26-BD734318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19" t="12320" r="16904" b="13546"/>
          <a:stretch/>
        </p:blipFill>
        <p:spPr>
          <a:xfrm>
            <a:off x="411479" y="1252727"/>
            <a:ext cx="3891591" cy="33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3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CF162-3735-48EE-D92C-A330DC73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83" t="5014" r="7059" b="6116"/>
          <a:stretch/>
        </p:blipFill>
        <p:spPr>
          <a:xfrm>
            <a:off x="1874520" y="731575"/>
            <a:ext cx="6455664" cy="4213465"/>
          </a:xfrm>
          <a:prstGeom prst="rect">
            <a:avLst/>
          </a:prstGeom>
        </p:spPr>
      </p:pic>
      <p:sp>
        <p:nvSpPr>
          <p:cNvPr id="7" name="Google Shape;125;p22">
            <a:extLst>
              <a:ext uri="{FF2B5EF4-FFF2-40B4-BE49-F238E27FC236}">
                <a16:creationId xmlns:a16="http://schemas.microsoft.com/office/drawing/2014/main" id="{B525DDB4-9EBD-EF57-5432-613B3322C5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XIAO RP2040 Pins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935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17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 </a:t>
            </a:r>
            <a:r>
              <a:rPr lang="en" dirty="0" err="1"/>
              <a:t>Thonny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(Win/Lin/macOS)</a:t>
            </a:r>
            <a:endParaRPr dirty="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150" y="0"/>
            <a:ext cx="5818850" cy="50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Pico in boot select (</a:t>
            </a:r>
            <a:r>
              <a:rPr lang="en" dirty="0" err="1"/>
              <a:t>bootsel</a:t>
            </a:r>
            <a:r>
              <a:rPr lang="en" dirty="0"/>
              <a:t>) mode</a:t>
            </a:r>
            <a:endParaRPr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Unplug Pico from USB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Press and hold </a:t>
            </a:r>
            <a:r>
              <a:rPr lang="en" dirty="0" err="1"/>
              <a:t>bootsel</a:t>
            </a:r>
            <a:r>
              <a:rPr lang="en" dirty="0"/>
              <a:t> button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Plug Pico into USB and wait a few seconds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Release </a:t>
            </a:r>
            <a:r>
              <a:rPr lang="en" dirty="0" err="1"/>
              <a:t>bootsel</a:t>
            </a:r>
            <a:r>
              <a:rPr lang="en" dirty="0"/>
              <a:t> button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Open </a:t>
            </a:r>
            <a:r>
              <a:rPr lang="en" dirty="0" err="1"/>
              <a:t>Thonny</a:t>
            </a:r>
            <a:endParaRPr dirty="0"/>
          </a:p>
        </p:txBody>
      </p:sp>
      <p:sp>
        <p:nvSpPr>
          <p:cNvPr id="140" name="Google Shape;140;p24"/>
          <p:cNvSpPr txBox="1"/>
          <p:nvPr/>
        </p:nvSpPr>
        <p:spPr>
          <a:xfrm>
            <a:off x="128504" y="4534896"/>
            <a:ext cx="57501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https://wiki.seeedstudio.com/XIAO-RP2040/</a:t>
            </a:r>
            <a:endParaRPr lang="en" sz="1050" u="sng" dirty="0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  <a:hlinkClick r:id="rId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https://projects.raspberrypi.org/en/projects/getting-started-with-the-pico/3</a:t>
            </a:r>
            <a:endParaRPr lang="en" sz="1050" u="sng" dirty="0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DFC78-F385-78EA-D6E1-B5D34C4FB8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719" t="12320" r="16904" b="13546"/>
          <a:stretch/>
        </p:blipFill>
        <p:spPr>
          <a:xfrm>
            <a:off x="4940709" y="1147225"/>
            <a:ext cx="3891591" cy="3309671"/>
          </a:xfrm>
          <a:prstGeom prst="rect">
            <a:avLst/>
          </a:prstGeom>
        </p:spPr>
      </p:pic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D802A498-0A32-3F74-F300-7B43C9D259FA}"/>
              </a:ext>
            </a:extLst>
          </p:cNvPr>
          <p:cNvSpPr/>
          <p:nvPr/>
        </p:nvSpPr>
        <p:spPr>
          <a:xfrm rot="19768159">
            <a:off x="4611290" y="3950319"/>
            <a:ext cx="1443493" cy="54864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17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</p:txBody>
      </p:sp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AB718264-6A7C-6220-06F3-9D33F70F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57" y="0"/>
            <a:ext cx="530134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21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dialogue</a:t>
            </a:r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0C8225-C08C-BC09-2AC2-2FA48B2F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79" y="0"/>
            <a:ext cx="530905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183250" y="315925"/>
            <a:ext cx="8649000" cy="18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</a:t>
            </a:r>
            <a:endParaRPr/>
          </a:p>
        </p:txBody>
      </p:sp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A0C25248-1C7D-0576-C2F3-7AB698B52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79" y="0"/>
            <a:ext cx="547007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FFBBB7-3F11-2507-44BD-BCF75730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8" y="0"/>
            <a:ext cx="5301343" cy="5143500"/>
          </a:xfrm>
          <a:prstGeom prst="rect">
            <a:avLst/>
          </a:prstGeom>
        </p:spPr>
      </p:pic>
      <p:sp>
        <p:nvSpPr>
          <p:cNvPr id="164" name="Google Shape;164;p28"/>
          <p:cNvSpPr/>
          <p:nvPr/>
        </p:nvSpPr>
        <p:spPr>
          <a:xfrm>
            <a:off x="2011026" y="3300076"/>
            <a:ext cx="3563700" cy="78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Raspberry Pi Pico and Pico W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Setting up for </a:t>
            </a:r>
            <a:r>
              <a:rPr lang="en" dirty="0" err="1"/>
              <a:t>MicroPython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Setting up for C/C++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about Rust?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 err="1"/>
              <a:t>Wokwi.com</a:t>
            </a:r>
            <a:r>
              <a:rPr lang="en" dirty="0"/>
              <a:t> and Pico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20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Success!</a:t>
            </a:r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2B5EBB-F8AC-3FE2-6DAF-12EBFE80D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8" y="0"/>
            <a:ext cx="530134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GPIOs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Lots of support for GPIO and other peripherals at </a:t>
            </a:r>
            <a:r>
              <a:rPr lang="en" dirty="0" err="1"/>
              <a:t>MicroPython.org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Quick Reference for </a:t>
            </a:r>
            <a:r>
              <a:rPr lang="en" dirty="0" err="1"/>
              <a:t>MicroPython</a:t>
            </a:r>
            <a:r>
              <a:rPr lang="en" dirty="0"/>
              <a:t> is found at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https://docs.micropython.org/en/latest/rp2/quickref.html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Support for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HW Timers, GPIO, UART, PWM, ADC, SW SPI, HW SPI, SW I2C, HW I2C, I2S, RTC, WDT, </a:t>
            </a:r>
            <a:r>
              <a:rPr lang="en" dirty="0" err="1"/>
              <a:t>OneWire</a:t>
            </a:r>
            <a:r>
              <a:rPr lang="en" dirty="0"/>
              <a:t>, </a:t>
            </a:r>
            <a:r>
              <a:rPr lang="en" dirty="0" err="1"/>
              <a:t>NeoPixel</a:t>
            </a:r>
            <a:r>
              <a:rPr lang="en" dirty="0"/>
              <a:t>, APA106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… but probably not …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100" y="0"/>
            <a:ext cx="62937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 rot="5400000">
            <a:off x="5901750" y="2540150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monkeyuser.com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RGB blinky</a:t>
            </a:r>
            <a:endParaRPr/>
          </a:p>
        </p:txBody>
      </p:sp>
      <p:pic>
        <p:nvPicPr>
          <p:cNvPr id="3" name="Picture 2" descr="A diagram of a machine&#10;&#10;AI-generated content may be incorrect.">
            <a:extLst>
              <a:ext uri="{FF2B5EF4-FFF2-40B4-BE49-F238E27FC236}">
                <a16:creationId xmlns:a16="http://schemas.microsoft.com/office/drawing/2014/main" id="{87F1456D-7473-2966-0741-E865F771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58438"/>
            <a:ext cx="3924300" cy="33909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31B034-BD6F-65C6-3757-66CEAD83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885" y="0"/>
            <a:ext cx="530134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F55C-C881-A5F2-CC45-74A986AA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NeoPixel</a:t>
            </a:r>
            <a:endParaRPr lang="en-US" dirty="0"/>
          </a:p>
        </p:txBody>
      </p:sp>
      <p:pic>
        <p:nvPicPr>
          <p:cNvPr id="5" name="Picture 4" descr="A diagram of a circuit&#10;&#10;AI-generated content may be incorrect.">
            <a:extLst>
              <a:ext uri="{FF2B5EF4-FFF2-40B4-BE49-F238E27FC236}">
                <a16:creationId xmlns:a16="http://schemas.microsoft.com/office/drawing/2014/main" id="{5B008BEE-07F4-0477-3D94-DC251817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31" y="1395730"/>
            <a:ext cx="3343678" cy="3188158"/>
          </a:xfrm>
          <a:prstGeom prst="rect">
            <a:avLst/>
          </a:prstGeom>
        </p:spPr>
      </p:pic>
      <p:pic>
        <p:nvPicPr>
          <p:cNvPr id="7" name="Picture 6" descr="A diagram of a circuit&#10;&#10;AI-generated content may be incorrect.">
            <a:extLst>
              <a:ext uri="{FF2B5EF4-FFF2-40B4-BE49-F238E27FC236}">
                <a16:creationId xmlns:a16="http://schemas.microsoft.com/office/drawing/2014/main" id="{FB24FBDB-5816-9644-C343-B199DD6E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537" y="1502316"/>
            <a:ext cx="3066127" cy="32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2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154B-1FF3-3936-049C-8A6A424D5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dirty="0" err="1"/>
              <a:t>NeoPixel</a:t>
            </a:r>
            <a:r>
              <a:rPr lang="en-US" dirty="0"/>
              <a:t>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86C23-07AD-5903-3D0A-A05F88FDA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ws2812.py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305E4D-D952-B3AB-F245-AEB95F9B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93" y="0"/>
            <a:ext cx="53090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45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CF86-1099-332C-6E18-4B5F61D2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F6012-283A-3D0D-408E-EF24B56ED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dirty="0"/>
              <a:t>Save As to the RP2040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BD73EC-41DC-0B7E-BBF3-19B841C1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66" y="-25146"/>
            <a:ext cx="53090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36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AFF7-6719-DBB6-9CBE-350987C8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NeoPixel</a:t>
            </a:r>
            <a:r>
              <a:rPr lang="en-US" dirty="0"/>
              <a:t>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4A887-6229-D560-4DB7-9714AC8B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2639318" cy="33540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Save As to computer </a:t>
            </a:r>
          </a:p>
          <a:p>
            <a:pPr marL="114300" indent="0">
              <a:buNone/>
            </a:pPr>
            <a:r>
              <a:rPr lang="en-US" dirty="0"/>
              <a:t>or RP2040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Then run</a:t>
            </a:r>
          </a:p>
        </p:txBody>
      </p:sp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D4D3B4C-9FFA-528B-6352-AAB188E73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335" y="495262"/>
            <a:ext cx="6051665" cy="433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60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6BF44-8A08-9840-7F00-2F660F1CD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6438-42D8-2EE8-542F-D8543668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OLED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24792-F99F-B48D-49CE-17CD3B610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ssd1306.py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Save As to the RP2040</a:t>
            </a:r>
          </a:p>
          <a:p>
            <a:pPr marL="11430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319F05-A801-FD9F-49FA-D5366CC3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897" y="0"/>
            <a:ext cx="5301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80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33B1-005D-05D1-4AA2-1F8F8C8A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6FA2A-C1FF-D65F-E6DB-1BB5B07BC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5"/>
            <a:ext cx="2622693" cy="33540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Save As to computer </a:t>
            </a:r>
          </a:p>
          <a:p>
            <a:pPr marL="114300" indent="0">
              <a:buNone/>
            </a:pPr>
            <a:r>
              <a:rPr lang="en-US" dirty="0"/>
              <a:t>or RP2040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Then run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9F5DD69-EF0B-969D-A530-665DC073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76" y="1804684"/>
            <a:ext cx="6350924" cy="237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50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 for the talk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Coming soon…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github</a:t>
            </a:r>
            <a:r>
              <a:rPr lang="en" dirty="0" err="1"/>
              <a:t>.com</a:t>
            </a:r>
            <a:r>
              <a:rPr lang="en" dirty="0"/>
              <a:t>/</a:t>
            </a:r>
            <a:r>
              <a:rPr lang="en" dirty="0" err="1"/>
              <a:t>StevenKnudsen</a:t>
            </a:r>
            <a:r>
              <a:rPr lang="en" dirty="0"/>
              <a:t>/AlbertaLoop2025Workshop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DDB8-2E59-7033-C610-1DDC46F5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Analogue to Digital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2791-A124-32AB-AB78-4CBD637A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E0C8A5-EA79-9C31-9E79-14909877CC33}"/>
              </a:ext>
            </a:extLst>
          </p:cNvPr>
          <p:cNvGrpSpPr/>
          <p:nvPr/>
        </p:nvGrpSpPr>
        <p:grpSpPr>
          <a:xfrm>
            <a:off x="2884516" y="2059225"/>
            <a:ext cx="2236124" cy="1213659"/>
            <a:chOff x="2335876" y="2011679"/>
            <a:chExt cx="2236124" cy="12136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48FF9F-197D-9B7D-5A25-CFB76DEB543B}"/>
                </a:ext>
              </a:extLst>
            </p:cNvPr>
            <p:cNvSpPr/>
            <p:nvPr/>
          </p:nvSpPr>
          <p:spPr>
            <a:xfrm>
              <a:off x="3358342" y="2011680"/>
              <a:ext cx="1213658" cy="1213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C493331B-F0A0-E74C-CF56-6620B1566DEC}"/>
                </a:ext>
              </a:extLst>
            </p:cNvPr>
            <p:cNvSpPr/>
            <p:nvPr/>
          </p:nvSpPr>
          <p:spPr>
            <a:xfrm rot="16200000">
              <a:off x="2240280" y="2107275"/>
              <a:ext cx="1213659" cy="102246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BF7C5654-D509-2342-3C9C-A442056329FD}"/>
              </a:ext>
            </a:extLst>
          </p:cNvPr>
          <p:cNvSpPr/>
          <p:nvPr/>
        </p:nvSpPr>
        <p:spPr>
          <a:xfrm>
            <a:off x="399011" y="2011679"/>
            <a:ext cx="2319251" cy="1308753"/>
          </a:xfrm>
          <a:custGeom>
            <a:avLst/>
            <a:gdLst>
              <a:gd name="connsiteX0" fmla="*/ 0 w 2319251"/>
              <a:gd name="connsiteY0" fmla="*/ 95093 h 1308753"/>
              <a:gd name="connsiteX1" fmla="*/ 482138 w 2319251"/>
              <a:gd name="connsiteY1" fmla="*/ 1308751 h 1308753"/>
              <a:gd name="connsiteX2" fmla="*/ 1088967 w 2319251"/>
              <a:gd name="connsiteY2" fmla="*/ 86780 h 1308753"/>
              <a:gd name="connsiteX3" fmla="*/ 1529542 w 2319251"/>
              <a:gd name="connsiteY3" fmla="*/ 1300438 h 1308753"/>
              <a:gd name="connsiteX4" fmla="*/ 1986742 w 2319251"/>
              <a:gd name="connsiteY4" fmla="*/ 20278 h 1308753"/>
              <a:gd name="connsiteX5" fmla="*/ 2319251 w 2319251"/>
              <a:gd name="connsiteY5" fmla="*/ 635420 h 13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9251" h="1308753">
                <a:moveTo>
                  <a:pt x="0" y="95093"/>
                </a:moveTo>
                <a:cubicBezTo>
                  <a:pt x="150322" y="702614"/>
                  <a:pt x="300644" y="1310136"/>
                  <a:pt x="482138" y="1308751"/>
                </a:cubicBezTo>
                <a:cubicBezTo>
                  <a:pt x="663632" y="1307366"/>
                  <a:pt x="914400" y="88165"/>
                  <a:pt x="1088967" y="86780"/>
                </a:cubicBezTo>
                <a:cubicBezTo>
                  <a:pt x="1263534" y="85395"/>
                  <a:pt x="1379913" y="1311522"/>
                  <a:pt x="1529542" y="1300438"/>
                </a:cubicBezTo>
                <a:cubicBezTo>
                  <a:pt x="1679171" y="1289354"/>
                  <a:pt x="1855124" y="131114"/>
                  <a:pt x="1986742" y="20278"/>
                </a:cubicBezTo>
                <a:cubicBezTo>
                  <a:pt x="2118360" y="-90558"/>
                  <a:pt x="2218805" y="272431"/>
                  <a:pt x="2319251" y="6354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30284-64AE-C388-F214-F5A1EBB4D513}"/>
              </a:ext>
            </a:extLst>
          </p:cNvPr>
          <p:cNvCxnSpPr>
            <a:cxnSpLocks/>
          </p:cNvCxnSpPr>
          <p:nvPr/>
        </p:nvCxnSpPr>
        <p:spPr>
          <a:xfrm>
            <a:off x="5120640" y="2261062"/>
            <a:ext cx="5652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3EE055-270B-80CA-072C-669FCB214C1B}"/>
              </a:ext>
            </a:extLst>
          </p:cNvPr>
          <p:cNvCxnSpPr>
            <a:cxnSpLocks/>
          </p:cNvCxnSpPr>
          <p:nvPr/>
        </p:nvCxnSpPr>
        <p:spPr>
          <a:xfrm>
            <a:off x="5120640" y="2387140"/>
            <a:ext cx="5652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FA9005-2BDC-CCC1-4E22-0FB67DB79D00}"/>
              </a:ext>
            </a:extLst>
          </p:cNvPr>
          <p:cNvCxnSpPr>
            <a:cxnSpLocks/>
          </p:cNvCxnSpPr>
          <p:nvPr/>
        </p:nvCxnSpPr>
        <p:spPr>
          <a:xfrm>
            <a:off x="5120640" y="2513218"/>
            <a:ext cx="5652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F14E8-1444-04B5-952A-0B5204C06662}"/>
              </a:ext>
            </a:extLst>
          </p:cNvPr>
          <p:cNvCxnSpPr/>
          <p:nvPr/>
        </p:nvCxnSpPr>
        <p:spPr>
          <a:xfrm>
            <a:off x="5123410" y="3136670"/>
            <a:ext cx="5652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C14B36-E565-B491-990A-711C9C057B77}"/>
              </a:ext>
            </a:extLst>
          </p:cNvPr>
          <p:cNvSpPr txBox="1"/>
          <p:nvPr/>
        </p:nvSpPr>
        <p:spPr>
          <a:xfrm>
            <a:off x="5231612" y="2462899"/>
            <a:ext cx="2471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</a:t>
            </a:r>
          </a:p>
          <a:p>
            <a:r>
              <a:rPr lang="en-US" dirty="0"/>
              <a:t>•</a:t>
            </a:r>
          </a:p>
          <a:p>
            <a:r>
              <a:rPr lang="en-US" dirty="0"/>
              <a:t>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DE4F5-E082-0085-E565-F75F637B0578}"/>
              </a:ext>
            </a:extLst>
          </p:cNvPr>
          <p:cNvSpPr txBox="1"/>
          <p:nvPr/>
        </p:nvSpPr>
        <p:spPr>
          <a:xfrm>
            <a:off x="5818048" y="2390257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bits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626ED-D1EF-23E3-1E38-83D93BCB6980}"/>
              </a:ext>
            </a:extLst>
          </p:cNvPr>
          <p:cNvSpPr txBox="1"/>
          <p:nvPr/>
        </p:nvSpPr>
        <p:spPr>
          <a:xfrm>
            <a:off x="3885862" y="244056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858400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8B4E8-30E4-0602-8FB9-F47CE06DA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C6D22-42FC-AAC8-1049-F36EF31E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83" t="5014" r="7059" b="6116"/>
          <a:stretch/>
        </p:blipFill>
        <p:spPr>
          <a:xfrm>
            <a:off x="1874520" y="731575"/>
            <a:ext cx="6455664" cy="4213465"/>
          </a:xfrm>
          <a:prstGeom prst="rect">
            <a:avLst/>
          </a:prstGeom>
        </p:spPr>
      </p:pic>
      <p:sp>
        <p:nvSpPr>
          <p:cNvPr id="7" name="Google Shape;125;p22">
            <a:extLst>
              <a:ext uri="{FF2B5EF4-FFF2-40B4-BE49-F238E27FC236}">
                <a16:creationId xmlns:a16="http://schemas.microsoft.com/office/drawing/2014/main" id="{7FD66594-475D-7A25-A4A4-04A7223670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XIAO RP2040 Pins</a:t>
            </a:r>
            <a:endParaRPr dirty="0"/>
          </a:p>
        </p:txBody>
      </p:sp>
      <p:sp>
        <p:nvSpPr>
          <p:cNvPr id="2" name="Notched Right Arrow 1">
            <a:extLst>
              <a:ext uri="{FF2B5EF4-FFF2-40B4-BE49-F238E27FC236}">
                <a16:creationId xmlns:a16="http://schemas.microsoft.com/office/drawing/2014/main" id="{1494F2E9-9227-D44A-3D06-435DFF49FEC4}"/>
              </a:ext>
            </a:extLst>
          </p:cNvPr>
          <p:cNvSpPr/>
          <p:nvPr/>
        </p:nvSpPr>
        <p:spPr>
          <a:xfrm>
            <a:off x="627611" y="1820487"/>
            <a:ext cx="1246909" cy="382385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8B6DA501-23A2-5363-1B66-83C568D791CF}"/>
              </a:ext>
            </a:extLst>
          </p:cNvPr>
          <p:cNvSpPr/>
          <p:nvPr/>
        </p:nvSpPr>
        <p:spPr>
          <a:xfrm rot="10800000">
            <a:off x="6571210" y="2111430"/>
            <a:ext cx="1246909" cy="382385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62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3FDCE-D1FF-9274-52F0-D90696E5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64658-77D4-DC1F-B900-9FCB2258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83" t="5014" r="7059" b="6116"/>
          <a:stretch/>
        </p:blipFill>
        <p:spPr>
          <a:xfrm>
            <a:off x="2830082" y="865690"/>
            <a:ext cx="6455664" cy="4213465"/>
          </a:xfrm>
          <a:prstGeom prst="rect">
            <a:avLst/>
          </a:prstGeom>
        </p:spPr>
      </p:pic>
      <p:sp>
        <p:nvSpPr>
          <p:cNvPr id="7" name="Google Shape;125;p22">
            <a:extLst>
              <a:ext uri="{FF2B5EF4-FFF2-40B4-BE49-F238E27FC236}">
                <a16:creationId xmlns:a16="http://schemas.microsoft.com/office/drawing/2014/main" id="{932B2A12-CD08-F639-5DAD-7D3BAC9762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XIAO RP2040 Pins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F2D24-D0D2-E7DB-8D96-DB4BE9A97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6734"/>
            <a:ext cx="2597727" cy="1712912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9B83CD8F-5680-3166-A7DF-B2FCA47D9164}"/>
              </a:ext>
            </a:extLst>
          </p:cNvPr>
          <p:cNvSpPr/>
          <p:nvPr/>
        </p:nvSpPr>
        <p:spPr>
          <a:xfrm rot="19433430">
            <a:off x="2050720" y="2380005"/>
            <a:ext cx="1105439" cy="26600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66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3B95-ABBF-5280-3EDC-FACA777A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BFD4F-B07A-938F-E9E7-0A7F8331C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Save As to computer </a:t>
            </a:r>
          </a:p>
          <a:p>
            <a:pPr marL="114300" indent="0">
              <a:buNone/>
            </a:pPr>
            <a:r>
              <a:rPr lang="en-US" dirty="0"/>
              <a:t>or RP2040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Then run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white background with grey text&#10;&#10;AI-generated content may be incorrect.">
            <a:extLst>
              <a:ext uri="{FF2B5EF4-FFF2-40B4-BE49-F238E27FC236}">
                <a16:creationId xmlns:a16="http://schemas.microsoft.com/office/drawing/2014/main" id="{96C7FD19-9DC2-1AD2-33CB-DCA8920C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57" y="1828087"/>
            <a:ext cx="6965767" cy="15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7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71" y="0"/>
            <a:ext cx="7405849" cy="50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en" dirty="0" err="1"/>
              <a:t>Wokwi.com</a:t>
            </a:r>
            <a:r>
              <a:rPr lang="en" dirty="0"/>
              <a:t>?       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(from </a:t>
            </a:r>
            <a:r>
              <a:rPr lang="en" sz="1800" dirty="0" err="1">
                <a:latin typeface="Open Sans"/>
                <a:ea typeface="Open Sans"/>
                <a:cs typeface="Open Sans"/>
                <a:sym typeface="Open Sans"/>
              </a:rPr>
              <a:t>docs.wokwi.com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/>
          </a:p>
        </p:txBody>
      </p:sp>
      <p:sp>
        <p:nvSpPr>
          <p:cNvPr id="276" name="Google Shape;276;p4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Wokwi</a:t>
            </a:r>
            <a:r>
              <a:rPr lang="en" dirty="0"/>
              <a:t> is an online Electronics simulator. You can use it to simulate Arduino, ESP32, STM32, and many other popular boards, parts and sensors.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 are some quick examples of things you can make with </a:t>
            </a:r>
            <a:r>
              <a:rPr lang="en" dirty="0" err="1"/>
              <a:t>Wokwi</a:t>
            </a:r>
            <a:r>
              <a:rPr lang="en" dirty="0"/>
              <a:t>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Arduino Uno "Hello World"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Blink an LED on ESP32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Monitor the weather on ATtiny85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Control 32 Servos with Arduino Mega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Animate an LED Matrix with </a:t>
            </a:r>
            <a:r>
              <a:rPr lang="en" dirty="0" err="1"/>
              <a:t>FastLED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7 Segment Counter with </a:t>
            </a:r>
            <a:r>
              <a:rPr lang="en" dirty="0" err="1"/>
              <a:t>MicroPython</a:t>
            </a:r>
            <a:r>
              <a:rPr lang="en" dirty="0"/>
              <a:t> on ESP32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77" name="Google Shape;277;p46"/>
          <p:cNvSpPr/>
          <p:nvPr/>
        </p:nvSpPr>
        <p:spPr>
          <a:xfrm>
            <a:off x="5502050" y="2757050"/>
            <a:ext cx="2528400" cy="1185900"/>
          </a:xfrm>
          <a:prstGeom prst="wave">
            <a:avLst>
              <a:gd name="adj1" fmla="val 12500"/>
              <a:gd name="adj2" fmla="val 0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Open Sans"/>
                <a:ea typeface="Open Sans"/>
                <a:cs typeface="Open Sans"/>
                <a:sym typeface="Open Sans"/>
              </a:rPr>
              <a:t>…and Pico!</a:t>
            </a:r>
            <a:endParaRPr sz="23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50" y="0"/>
            <a:ext cx="5547901" cy="50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RGB blinky</a:t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625" y="0"/>
            <a:ext cx="5591374" cy="50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5" y="1419675"/>
            <a:ext cx="3657825" cy="30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800" y="0"/>
            <a:ext cx="7760200" cy="50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9"/>
          <p:cNvSpPr txBox="1">
            <a:spLocks noGrp="1"/>
          </p:cNvSpPr>
          <p:nvPr>
            <p:ph type="title"/>
          </p:nvPr>
        </p:nvSpPr>
        <p:spPr>
          <a:xfrm>
            <a:off x="487425" y="3024821"/>
            <a:ext cx="2711700" cy="831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Wokwi Version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i="1">
                <a:latin typeface="Lobster"/>
                <a:ea typeface="Lobster"/>
                <a:cs typeface="Lobster"/>
                <a:sym typeface="Lobster"/>
              </a:rPr>
              <a:t>...with wee prizes...</a:t>
            </a:r>
            <a:endParaRPr sz="3600" i="1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know how to program in Python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have a Pico</a:t>
            </a:r>
            <a:endParaRPr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19" name="Google Shape;319;p53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is an equivalent to the U of A’s main frame computer from the 80s?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Amdahl 470 v/6</a:t>
            </a:r>
            <a:endParaRPr/>
          </a:p>
        </p:txBody>
      </p:sp>
      <p:sp>
        <p:nvSpPr>
          <p:cNvPr id="325" name="Google Shape;325;p54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Introduced : 1975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Dimensions overall: 63” x 70” x 26”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Keywords : Clones; Plug compat; IBM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Speed : 3.5 MIPS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Size : up to 8MB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Width : 32-bit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Cost : $3,750,000 (2020 $17,981,250)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6" name="Google Shape;3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28241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645" y="152400"/>
            <a:ext cx="2742956" cy="190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645" y="2211154"/>
            <a:ext cx="2742956" cy="26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334" name="Google Shape;334;p55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Date Introduced : 2010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Dimensions overall: 2.7” x 2.1” x 0.6”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Speed : 8 - 11 MIPS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Size : 32k  FLASH 2k SRAM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Cost : ~$20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Cost to make : &lt; $5</a:t>
            </a:r>
            <a:endParaRPr/>
          </a:p>
        </p:txBody>
      </p:sp>
      <p:pic>
        <p:nvPicPr>
          <p:cNvPr id="335" name="Google Shape;3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50" y="4663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are the most loved and hated languages in the 2022 Dice  survey</a:t>
            </a:r>
            <a:endParaRPr sz="3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loved</a:t>
            </a:r>
            <a:endParaRPr/>
          </a:p>
        </p:txBody>
      </p:sp>
      <p:pic>
        <p:nvPicPr>
          <p:cNvPr id="347" name="Google Shape;3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650" y="0"/>
            <a:ext cx="6048801" cy="504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7"/>
          <p:cNvSpPr txBox="1"/>
          <p:nvPr/>
        </p:nvSpPr>
        <p:spPr>
          <a:xfrm>
            <a:off x="315950" y="1604975"/>
            <a:ext cx="36396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Rust 86.83%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Elixir 75.46%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Clojure 75.23%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TypeScript 73.46%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Julia 72.51%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Python 67.34%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hated</a:t>
            </a:r>
            <a:endParaRPr/>
          </a:p>
        </p:txBody>
      </p:sp>
      <p:sp>
        <p:nvSpPr>
          <p:cNvPr id="354" name="Google Shape;354;p5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3594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VBA (78.56 percent).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33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COBOL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(hated by 79.96 percent of developers)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MATLAB (80.84 percent), and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5" name="Google Shape;355;p58" descr="COBOL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525" y="-27325"/>
            <a:ext cx="3805975" cy="50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8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hated</a:t>
            </a:r>
            <a:endParaRPr/>
          </a:p>
        </p:txBody>
      </p:sp>
      <p:sp>
        <p:nvSpPr>
          <p:cNvPr id="362" name="Google Shape;362;p5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3594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VBA (78.56 percent).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33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COBOL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(hated by 79.96 percent of developers)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MATLAB (80.84 percent), and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3" name="Google Shape;363;p59" descr="COBOL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525" y="-27325"/>
            <a:ext cx="3805975" cy="50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9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9"/>
          <p:cNvSpPr/>
          <p:nvPr/>
        </p:nvSpPr>
        <p:spPr>
          <a:xfrm>
            <a:off x="6381975" y="3747050"/>
            <a:ext cx="1086900" cy="941400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0" descr="When you're asked to work on some VBA legacy code... : r/ProgrammerHumo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12" y="0"/>
            <a:ext cx="6240975" cy="50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100" y="88475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l="14535" t="30714" r="18757" b="26904"/>
          <a:stretch/>
        </p:blipFill>
        <p:spPr>
          <a:xfrm>
            <a:off x="6417100" y="2273556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Raspberry Pi Pico and Pico W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468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Raspberry Pi Pico is a low-cost, high-performance microcontroller board with flexible digital interfaces. Key features include:</a:t>
            </a:r>
            <a:endParaRPr sz="1400" dirty="0"/>
          </a:p>
          <a:p>
            <a:pPr marL="323850" indent="-171450">
              <a:spcBef>
                <a:spcPts val="1600"/>
              </a:spcBef>
              <a:buSzPts val="1200"/>
            </a:pPr>
            <a:r>
              <a:rPr lang="en" sz="1200" dirty="0"/>
              <a:t>RP2040 microcontroller chip designed by Raspberry Pi in the United Kingdom</a:t>
            </a:r>
            <a:endParaRPr sz="1200" dirty="0"/>
          </a:p>
          <a:p>
            <a:pPr marL="323850" indent="-171450">
              <a:buSzPts val="1200"/>
            </a:pPr>
            <a:r>
              <a:rPr lang="en" sz="1200" dirty="0"/>
              <a:t>Dual-core Arm Cortex M0+ processor, flexible clock running up to 133 MHz</a:t>
            </a:r>
            <a:endParaRPr sz="1200" dirty="0"/>
          </a:p>
          <a:p>
            <a:pPr marL="323850" indent="-171450">
              <a:buSzPts val="1200"/>
            </a:pPr>
            <a:r>
              <a:rPr lang="en" sz="1200" dirty="0"/>
              <a:t>264 kB of SRAM, and 2MB of on-board flash memory</a:t>
            </a:r>
            <a:endParaRPr sz="1200" dirty="0"/>
          </a:p>
          <a:p>
            <a:pPr marL="323850" indent="-171450">
              <a:buSzPts val="1200"/>
            </a:pPr>
            <a:r>
              <a:rPr lang="en" sz="1200" dirty="0"/>
              <a:t>USB 1.1 with device and host support</a:t>
            </a:r>
            <a:endParaRPr sz="1200" dirty="0"/>
          </a:p>
          <a:p>
            <a:pPr marL="323850" indent="-171450">
              <a:buSzPts val="1200"/>
            </a:pPr>
            <a:r>
              <a:rPr lang="en" sz="1200" dirty="0"/>
              <a:t>Low-power sleep and dormant modes</a:t>
            </a:r>
            <a:endParaRPr sz="1200" dirty="0"/>
          </a:p>
          <a:p>
            <a:pPr marL="323850" indent="-171450">
              <a:buSzPts val="1200"/>
            </a:pPr>
            <a:r>
              <a:rPr lang="en" sz="1200" dirty="0"/>
              <a:t>Drag-and-drop programming using mass storage over USB</a:t>
            </a:r>
            <a:endParaRPr sz="1200" dirty="0"/>
          </a:p>
          <a:p>
            <a:pPr marL="323850" indent="-171450">
              <a:buSzPts val="1200"/>
            </a:pPr>
            <a:r>
              <a:rPr lang="en" sz="1200" dirty="0"/>
              <a:t>26 × multi-function GPIO pins</a:t>
            </a:r>
            <a:endParaRPr sz="1200" dirty="0"/>
          </a:p>
          <a:p>
            <a:pPr marL="323850" indent="-171450">
              <a:buSzPts val="1200"/>
            </a:pPr>
            <a:r>
              <a:rPr lang="en" sz="1200" dirty="0"/>
              <a:t>2 × SPI, 2 × I2C, 2 × UART, 3 × 12-bit ADC, 16 × controllable PWM channels</a:t>
            </a:r>
            <a:endParaRPr sz="1200" dirty="0"/>
          </a:p>
          <a:p>
            <a:pPr marL="323850" indent="-171450">
              <a:buSzPts val="1200"/>
            </a:pPr>
            <a:r>
              <a:rPr lang="en" sz="1200" dirty="0"/>
              <a:t>Accurate clock and timer on-chip</a:t>
            </a:r>
            <a:endParaRPr sz="1200" dirty="0"/>
          </a:p>
          <a:p>
            <a:pPr marL="323850" indent="-171450">
              <a:buSzPts val="1200"/>
            </a:pPr>
            <a:r>
              <a:rPr lang="en" sz="1200" dirty="0"/>
              <a:t>Temperature sensor</a:t>
            </a:r>
            <a:endParaRPr sz="1200" dirty="0"/>
          </a:p>
          <a:p>
            <a:pPr marL="323850" indent="-171450">
              <a:buSzPts val="1200"/>
            </a:pPr>
            <a:r>
              <a:rPr lang="en" sz="1200" dirty="0"/>
              <a:t>Accelerated floating-point libraries on-chip</a:t>
            </a:r>
            <a:endParaRPr sz="1200" dirty="0"/>
          </a:p>
          <a:p>
            <a:pPr marL="323850" indent="-171450">
              <a:buSzPts val="1200"/>
            </a:pPr>
            <a:r>
              <a:rPr lang="en" sz="1200" dirty="0"/>
              <a:t>8 × Programmable I/O (PIO) state machines for custom peripheral support</a:t>
            </a:r>
            <a:endParaRPr sz="1200" dirty="0"/>
          </a:p>
        </p:txBody>
      </p:sp>
      <p:sp>
        <p:nvSpPr>
          <p:cNvPr id="97" name="Google Shape;97;p18"/>
          <p:cNvSpPr txBox="1"/>
          <p:nvPr/>
        </p:nvSpPr>
        <p:spPr>
          <a:xfrm rot="-1768553">
            <a:off x="7461098" y="3463104"/>
            <a:ext cx="1561404" cy="33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</a:t>
            </a:r>
            <a:r>
              <a:rPr lang="en" sz="10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digikey.ca</a:t>
            </a:r>
            <a:endParaRPr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67D97C52-C526-B2BC-E458-E4EE722B6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spberry Pi Pico 2 W">
            <a:extLst>
              <a:ext uri="{FF2B5EF4-FFF2-40B4-BE49-F238E27FC236}">
                <a16:creationId xmlns:a16="http://schemas.microsoft.com/office/drawing/2014/main" id="{BAB1CBA1-201E-B41F-678F-0EF2F4B3A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23821" r="11212" b="21454"/>
          <a:stretch/>
        </p:blipFill>
        <p:spPr bwMode="auto">
          <a:xfrm>
            <a:off x="6267686" y="2678513"/>
            <a:ext cx="2705116" cy="18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AEEFF759-1D60-E158-9B03-9B46B0284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Raspberry Pi Pico 2 and Pico 2 W</a:t>
            </a:r>
            <a:endParaRPr dirty="0"/>
          </a:p>
        </p:txBody>
      </p:sp>
      <p:sp>
        <p:nvSpPr>
          <p:cNvPr id="96" name="Google Shape;96;p18">
            <a:extLst>
              <a:ext uri="{FF2B5EF4-FFF2-40B4-BE49-F238E27FC236}">
                <a16:creationId xmlns:a16="http://schemas.microsoft.com/office/drawing/2014/main" id="{D6542456-23F2-D872-A413-8C4C703C3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468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Raspberry Pi Pico 2 updates the Pico with: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Dual Arm Cortex-M33 or dual Hazard3 RISC-V processors @ 150MHz</a:t>
            </a:r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520 KB on-chip SRAM</a:t>
            </a:r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2.4GHz 802.11n wireless LAN and Bluetooth 5.2 (Raspberry Pi Pico 2 W only)</a:t>
            </a:r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Software- and hardware-compatible with Raspberry Pi Pico 1</a:t>
            </a:r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Robust and fully documented security features:</a:t>
            </a:r>
          </a:p>
          <a:p>
            <a:pPr marL="781050" lvl="1" indent="-17145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CA" sz="11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ARM </a:t>
            </a:r>
            <a:r>
              <a:rPr lang="en-CA" sz="1100" b="0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TrustZone</a:t>
            </a:r>
            <a:r>
              <a:rPr lang="en-CA" sz="11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Cortex-M</a:t>
            </a:r>
          </a:p>
          <a:p>
            <a:pPr marL="781050" lvl="1" indent="-17145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CA" sz="11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Optional boot signing, enforced by on-chip mask ROM, with key fingerprint in OTP</a:t>
            </a:r>
          </a:p>
          <a:p>
            <a:pPr marL="781050" lvl="1" indent="-17145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CA" sz="11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Protected OTP storage for optional boot decryption key</a:t>
            </a:r>
          </a:p>
          <a:p>
            <a:pPr marL="781050" lvl="1" indent="-17145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CA" sz="11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bus filtering based on Arm or RISC-V security/privilege levels</a:t>
            </a:r>
          </a:p>
          <a:p>
            <a:pPr marL="781050" lvl="1" indent="-17145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CA" sz="11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Peripherals, GPIOs, and DMA channels individually assignable to security domains</a:t>
            </a:r>
          </a:p>
          <a:p>
            <a:pPr marL="781050" lvl="1" indent="-17145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CA" sz="11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 mitigations for fault injection attacks</a:t>
            </a:r>
          </a:p>
          <a:p>
            <a:pPr marL="781050" lvl="1" indent="-17145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CA" sz="11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 SHA-256 accelerator </a:t>
            </a:r>
            <a:endParaRPr lang="en-CA" sz="800" b="0" i="0" u="none" strike="noStrike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× SPI, 2 × I2C, 2 × UART, 24 × PWM, 3 x 12-bit ADC</a:t>
            </a:r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× USB 1.1 controller and PHY, with host and device support</a:t>
            </a:r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 × PIO state machines</a:t>
            </a:r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source C/C++ SDK, 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MicroPython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support</a:t>
            </a:r>
          </a:p>
          <a:p>
            <a:pPr marL="323850" indent="-171450">
              <a:lnSpc>
                <a:spcPct val="100000"/>
              </a:lnSpc>
              <a:buSzPts val="1200"/>
            </a:pPr>
            <a:endParaRPr lang="en-CA" sz="1200" b="0" i="0" u="none" strike="noStrike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23850" indent="-171450">
              <a:lnSpc>
                <a:spcPct val="100000"/>
              </a:lnSpc>
              <a:spcBef>
                <a:spcPts val="1600"/>
              </a:spcBef>
              <a:buSzPts val="1200"/>
            </a:pPr>
            <a:endParaRPr lang="en-CA" sz="1200" b="0" i="0" u="none" strike="noStrike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23850" indent="-171450">
              <a:lnSpc>
                <a:spcPct val="100000"/>
              </a:lnSpc>
              <a:spcBef>
                <a:spcPts val="1600"/>
              </a:spcBef>
              <a:buSzPts val="1200"/>
            </a:pPr>
            <a:endParaRPr lang="en-CA" sz="1200" b="0" i="0" u="none" strike="noStrike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23850" indent="-171450">
              <a:lnSpc>
                <a:spcPct val="100000"/>
              </a:lnSpc>
              <a:spcBef>
                <a:spcPts val="1600"/>
              </a:spcBef>
              <a:buSzPts val="1200"/>
            </a:pPr>
            <a:r>
              <a:rPr lang="en" sz="1200" dirty="0"/>
              <a:t>RP2040 microcontroller chip designed by Raspberry Pi in the United Kingdom</a:t>
            </a:r>
            <a:endParaRPr sz="12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" sz="1200" dirty="0"/>
              <a:t>Dual-core Arm Cortex M0+ processor, flexible clock running up to 133 MHz</a:t>
            </a:r>
            <a:endParaRPr sz="12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" sz="1200" dirty="0"/>
              <a:t>264 kB of SRAM, and 2MB of on-board flash memory</a:t>
            </a:r>
            <a:endParaRPr sz="12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" sz="1200" dirty="0"/>
              <a:t>USB 1.1 with device and host support</a:t>
            </a:r>
            <a:endParaRPr sz="12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" sz="1200" dirty="0"/>
              <a:t>Low-power sleep and dormant modes</a:t>
            </a:r>
            <a:endParaRPr sz="12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" sz="1200" dirty="0"/>
              <a:t>Drag-and-drop programming using mass storage over USB</a:t>
            </a:r>
            <a:endParaRPr sz="12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" sz="1200" dirty="0"/>
              <a:t>26 × multi-function GPIO pins</a:t>
            </a:r>
            <a:endParaRPr sz="12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" sz="1200" dirty="0"/>
              <a:t>2 × SPI, 2 × I2C, 2 × UART, 3 × 12-bit ADC, 16 × controllable PWM channels</a:t>
            </a:r>
            <a:endParaRPr sz="12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" sz="1200" dirty="0"/>
              <a:t>Accurate clock and timer on-chip</a:t>
            </a:r>
            <a:endParaRPr sz="12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" sz="1200" dirty="0"/>
              <a:t>Temperature sensor</a:t>
            </a:r>
            <a:endParaRPr sz="12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" sz="1200" dirty="0"/>
              <a:t>Accelerated floating-point libraries on-chip</a:t>
            </a:r>
            <a:endParaRPr sz="1200" dirty="0"/>
          </a:p>
          <a:p>
            <a:pPr marL="323850" indent="-171450">
              <a:lnSpc>
                <a:spcPct val="100000"/>
              </a:lnSpc>
              <a:buSzPts val="1200"/>
            </a:pPr>
            <a:r>
              <a:rPr lang="en" sz="1200" dirty="0"/>
              <a:t>8 × Programmable I/O (PIO) state machines for custom peripheral support</a:t>
            </a:r>
            <a:endParaRPr sz="1200" dirty="0"/>
          </a:p>
        </p:txBody>
      </p:sp>
      <p:pic>
        <p:nvPicPr>
          <p:cNvPr id="3" name="Picture 2" descr="SC1631">
            <a:extLst>
              <a:ext uri="{FF2B5EF4-FFF2-40B4-BE49-F238E27FC236}">
                <a16:creationId xmlns:a16="http://schemas.microsoft.com/office/drawing/2014/main" id="{BBA9D9FE-9F6A-CAAA-BF42-F4B541ED1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6" t="13360" r="11869" b="15205"/>
          <a:stretch/>
        </p:blipFill>
        <p:spPr bwMode="auto">
          <a:xfrm>
            <a:off x="6636499" y="514956"/>
            <a:ext cx="2368243" cy="218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B3542701-2142-D1CC-D291-32A85FA14F1A}"/>
              </a:ext>
            </a:extLst>
          </p:cNvPr>
          <p:cNvSpPr txBox="1"/>
          <p:nvPr/>
        </p:nvSpPr>
        <p:spPr>
          <a:xfrm rot="19543381">
            <a:off x="7450311" y="3863311"/>
            <a:ext cx="156140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</a:t>
            </a:r>
            <a:r>
              <a:rPr lang="en" sz="10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digikey.ca</a:t>
            </a:r>
            <a:endParaRPr lang="en"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0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nd</a:t>
            </a:r>
            <a:r>
              <a:rPr lang="en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PiShop.ca</a:t>
            </a:r>
            <a:endParaRPr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6236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l="14535" t="30714" r="18757" b="26904"/>
          <a:stretch/>
        </p:blipFill>
        <p:spPr>
          <a:xfrm>
            <a:off x="2411605" y="1064756"/>
            <a:ext cx="2385000" cy="151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607856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Pico &amp; Pico W               —         Pico 2 &amp; Pico 2 W</a:t>
            </a:r>
            <a:endParaRPr dirty="0"/>
          </a:p>
        </p:txBody>
      </p:sp>
      <p:sp>
        <p:nvSpPr>
          <p:cNvPr id="106" name="Google Shape;106;p19"/>
          <p:cNvSpPr txBox="1"/>
          <p:nvPr/>
        </p:nvSpPr>
        <p:spPr>
          <a:xfrm>
            <a:off x="537100" y="3867100"/>
            <a:ext cx="8295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$CA6.10 &amp; $CA9.15                                                   </a:t>
            </a:r>
            <a:r>
              <a:rPr lang="en-CA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$CA7.63 &amp; $CA10.68</a:t>
            </a:r>
          </a:p>
          <a:p>
            <a:r>
              <a:rPr lang="en-CA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              at </a:t>
            </a:r>
            <a:r>
              <a:rPr lang="en-CA" sz="1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mouser.ca</a:t>
            </a:r>
            <a:endParaRPr lang="en-CA"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 descr="SC1631">
            <a:extLst>
              <a:ext uri="{FF2B5EF4-FFF2-40B4-BE49-F238E27FC236}">
                <a16:creationId xmlns:a16="http://schemas.microsoft.com/office/drawing/2014/main" id="{5F19A220-BDA6-88A3-FCCF-F758F4B95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6" t="13360" r="11869" b="15205"/>
          <a:stretch/>
        </p:blipFill>
        <p:spPr bwMode="auto">
          <a:xfrm>
            <a:off x="4977209" y="1935407"/>
            <a:ext cx="1919301" cy="177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60" y="1075009"/>
            <a:ext cx="2207676" cy="219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 descr="Raspberry Pi Pico 2 W">
            <a:extLst>
              <a:ext uri="{FF2B5EF4-FFF2-40B4-BE49-F238E27FC236}">
                <a16:creationId xmlns:a16="http://schemas.microsoft.com/office/drawing/2014/main" id="{6537192A-11EA-D472-D426-49F0912A5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23821" r="11212" b="21454"/>
          <a:stretch/>
        </p:blipFill>
        <p:spPr bwMode="auto">
          <a:xfrm>
            <a:off x="6399026" y="1107438"/>
            <a:ext cx="2181304" cy="151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1E88-5159-E1BE-62C7-B048D0F9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</p:spPr>
        <p:txBody>
          <a:bodyPr wrap="square" anchor="b">
            <a:normAutofit/>
          </a:bodyPr>
          <a:lstStyle/>
          <a:p>
            <a:r>
              <a:rPr lang="en-US"/>
              <a:t>Pico will be core for Mechatronics</a:t>
            </a:r>
          </a:p>
        </p:txBody>
      </p:sp>
      <p:pic>
        <p:nvPicPr>
          <p:cNvPr id="5" name="Picture 4" descr="A black and yellow robot with wheels and a remote control&#10;&#10;AI-generated content may be incorrect.">
            <a:extLst>
              <a:ext uri="{FF2B5EF4-FFF2-40B4-BE49-F238E27FC236}">
                <a16:creationId xmlns:a16="http://schemas.microsoft.com/office/drawing/2014/main" id="{FC0208E4-EDAA-5725-89F4-6F46B453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438" y="905256"/>
            <a:ext cx="4161304" cy="333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5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the Pico - MicroPython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reference is a very good tutorial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https://projects.raspberrypi.org/en/projects/getting-started-with-the-pico/0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475" y="2240050"/>
            <a:ext cx="4615050" cy="25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1199</Words>
  <Application>Microsoft Macintosh PowerPoint</Application>
  <PresentationFormat>On-screen Show (16:9)</PresentationFormat>
  <Paragraphs>196</Paragraphs>
  <Slides>47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Open Sans</vt:lpstr>
      <vt:lpstr>Arial</vt:lpstr>
      <vt:lpstr>Lobster</vt:lpstr>
      <vt:lpstr>Roboto</vt:lpstr>
      <vt:lpstr>Courier New</vt:lpstr>
      <vt:lpstr>Economica</vt:lpstr>
      <vt:lpstr>Luxe</vt:lpstr>
      <vt:lpstr>Introduction to the Raspberry Pi Pico</vt:lpstr>
      <vt:lpstr>Outline</vt:lpstr>
      <vt:lpstr>Sources for the talk</vt:lpstr>
      <vt:lpstr>Assumptions</vt:lpstr>
      <vt:lpstr>Raspberry Pi Pico and Pico W</vt:lpstr>
      <vt:lpstr>Raspberry Pi Pico 2 and Pico 2 W</vt:lpstr>
      <vt:lpstr>Pico &amp; Pico W               —         Pico 2 &amp; Pico 2 W</vt:lpstr>
      <vt:lpstr>Pico will be core for Mechatronics</vt:lpstr>
      <vt:lpstr>Getting started with the Pico - MicroPython</vt:lpstr>
      <vt:lpstr>Pico on breadboard</vt:lpstr>
      <vt:lpstr>RPi Pico Pins</vt:lpstr>
      <vt:lpstr>XIAO RP2040 and Expansion board</vt:lpstr>
      <vt:lpstr>XIAO RP2040 Pins</vt:lpstr>
      <vt:lpstr>Install Thonny (Win/Lin/macOS)</vt:lpstr>
      <vt:lpstr>Pico in boot select (bootsel) mode</vt:lpstr>
      <vt:lpstr>Install MicroPython</vt:lpstr>
      <vt:lpstr>  Install dialogue</vt:lpstr>
      <vt:lpstr> Connect</vt:lpstr>
      <vt:lpstr>PowerPoint Presentation</vt:lpstr>
      <vt:lpstr>Success!</vt:lpstr>
      <vt:lpstr>GPIOs</vt:lpstr>
      <vt:lpstr>PowerPoint Presentation</vt:lpstr>
      <vt:lpstr>Simple RGB blinky</vt:lpstr>
      <vt:lpstr>NeoPixel</vt:lpstr>
      <vt:lpstr>Load NeoPixel Library</vt:lpstr>
      <vt:lpstr>Save Library</vt:lpstr>
      <vt:lpstr>NeoPixel code</vt:lpstr>
      <vt:lpstr>Load OLED Library</vt:lpstr>
      <vt:lpstr>OLED code</vt:lpstr>
      <vt:lpstr>Analogue to Digital Conversion</vt:lpstr>
      <vt:lpstr>XIAO RP2040 Pins</vt:lpstr>
      <vt:lpstr>XIAO RP2040 Pins</vt:lpstr>
      <vt:lpstr>ADC code</vt:lpstr>
      <vt:lpstr>PowerPoint Presentation</vt:lpstr>
      <vt:lpstr>What is Wokwi.com?       (from docs.wokwi.com)</vt:lpstr>
      <vt:lpstr>PowerPoint Presentation</vt:lpstr>
      <vt:lpstr>Simple RGB blinky</vt:lpstr>
      <vt:lpstr>Wokwi Version</vt:lpstr>
      <vt:lpstr>Trivia</vt:lpstr>
      <vt:lpstr>Trivia</vt:lpstr>
      <vt:lpstr>Amdahl 470 v/6</vt:lpstr>
      <vt:lpstr>Arduino</vt:lpstr>
      <vt:lpstr>Trivia</vt:lpstr>
      <vt:lpstr>Most loved</vt:lpstr>
      <vt:lpstr>Most hated</vt:lpstr>
      <vt:lpstr>Most hated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Steven Knudsen</cp:lastModifiedBy>
  <cp:revision>6</cp:revision>
  <cp:lastPrinted>2024-11-03T22:15:53Z</cp:lastPrinted>
  <dcterms:modified xsi:type="dcterms:W3CDTF">2025-03-09T17:37:57Z</dcterms:modified>
</cp:coreProperties>
</file>